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05A"/>
    <a:srgbClr val="00735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587" autoAdjust="0"/>
    <p:restoredTop sz="94660"/>
  </p:normalViewPr>
  <p:slideViewPr>
    <p:cSldViewPr snapToGrid="0">
      <p:cViewPr varScale="1">
        <p:scale>
          <a:sx n="81" d="100"/>
          <a:sy n="81" d="100"/>
        </p:scale>
        <p:origin x="634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53C1DC-5D70-47AD-BE14-CA8FFE6730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55104BE-7390-48E8-A669-C831C91B52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322E05C-30C4-4446-B724-DF61E7169E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8B30D0-A591-4AB0-94DD-80F2945F9DCD}" type="datetimeFigureOut">
              <a:rPr lang="zh-CN" altLang="en-US" smtClean="0"/>
              <a:t>2019/6/24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EE7A196-AFB6-4C09-9967-EBFE73F0C9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254A9CB-8243-4E4B-9765-A2546603C6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645C1-0717-43B6-B884-FF0AD925539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07911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9B4CE3-E604-4BA5-B4B0-C48DDBBF6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E8AEA48-F7B3-428B-8CF9-A796A3E073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EBAD849-CBAA-42AA-B4F8-A09E482AE1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8B30D0-A591-4AB0-94DD-80F2945F9DCD}" type="datetimeFigureOut">
              <a:rPr lang="zh-CN" altLang="en-US" smtClean="0"/>
              <a:t>2019/6/24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C35807E-C142-4FF2-9357-076352FA21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22474A0-A837-40EC-BBBD-D48A4C6A8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645C1-0717-43B6-B884-FF0AD925539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48616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9818A9EE-1647-4565-91B7-0F47B15C54D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C3FCACD-65DB-4A3E-A430-888EC64C6C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7E7E69D-9446-4E38-A3C4-6B05327C02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8B30D0-A591-4AB0-94DD-80F2945F9DCD}" type="datetimeFigureOut">
              <a:rPr lang="zh-CN" altLang="en-US" smtClean="0"/>
              <a:t>2019/6/24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E11F274-0E30-4D8E-82A7-08D1AFF192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FFEC285-D3A4-45BD-84DB-0A2B20416B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645C1-0717-43B6-B884-FF0AD925539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52374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206716-1BFF-4113-8590-E4C7727F3A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2734C57-AEB7-4BBE-918B-A97E33606C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E9B5221-484D-4439-BF64-B490BB6958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8B30D0-A591-4AB0-94DD-80F2945F9DCD}" type="datetimeFigureOut">
              <a:rPr lang="zh-CN" altLang="en-US" smtClean="0"/>
              <a:t>2019/6/24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C852C1A-8538-4494-AA69-2D4BDEED14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56D04AC-2CED-467A-A5FC-7517DD5A1E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645C1-0717-43B6-B884-FF0AD925539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3831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EF2986-0991-41EA-A6F1-707003D51C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101DFF2-A1C2-4FF7-87D6-89EA8020C3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7DD36C1-3002-40D8-8D52-CE4C5E875E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8B30D0-A591-4AB0-94DD-80F2945F9DCD}" type="datetimeFigureOut">
              <a:rPr lang="zh-CN" altLang="en-US" smtClean="0"/>
              <a:t>2019/6/24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F032EDF-0F68-4C0A-952C-5CC5ADE87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A37DAB4-C1E7-4590-99F9-E93A1AD81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645C1-0717-43B6-B884-FF0AD925539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52789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CC157D-A554-439D-B5FE-4D4ACCBEA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5F9027B-C86E-4223-B216-6FC1138D97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C939235-F5CA-44E2-A012-E4DF19342A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7A78F72-552B-42AE-BC28-5B1C04E1E8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8B30D0-A591-4AB0-94DD-80F2945F9DCD}" type="datetimeFigureOut">
              <a:rPr lang="zh-CN" altLang="en-US" smtClean="0"/>
              <a:t>2019/6/24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8B9301C-35F3-4027-A243-C156E04276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8D2CDAF-C222-4961-85EE-CDCFF00B9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645C1-0717-43B6-B884-FF0AD925539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84012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8142D2-898C-43F5-9FBC-FB0676586E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C64CA68-D9DF-46B8-9FD5-213D8148D7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07DA18A-B140-4D1D-AD29-90CEEC3BBA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6D677F6-D2F9-4ABB-B0B8-FFB5E65125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31BE50CB-4487-485C-8309-0FB6E0669C5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5AF73C4F-6C45-4AEB-A24A-1B22FD02F3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8B30D0-A591-4AB0-94DD-80F2945F9DCD}" type="datetimeFigureOut">
              <a:rPr lang="zh-CN" altLang="en-US" smtClean="0"/>
              <a:t>2019/6/24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8477B342-1E1A-47E9-B94C-5C28B99A5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6040D3F5-5361-4E36-B765-1DB9E06743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645C1-0717-43B6-B884-FF0AD925539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75054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104599-103E-4536-AB95-5C8F7931B7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DFB066E-FF5E-4F9B-BF6B-82EAC5B45F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8B30D0-A591-4AB0-94DD-80F2945F9DCD}" type="datetimeFigureOut">
              <a:rPr lang="zh-CN" altLang="en-US" smtClean="0"/>
              <a:t>2019/6/24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B90643E-D544-427D-8EB2-38F590E757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9DD0787-B949-492F-940D-D5D10538C3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645C1-0717-43B6-B884-FF0AD925539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21656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920444E-91DC-4A08-B1D9-7252D418BD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8B30D0-A591-4AB0-94DD-80F2945F9DCD}" type="datetimeFigureOut">
              <a:rPr lang="zh-CN" altLang="en-US" smtClean="0"/>
              <a:t>2019/6/24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441B5E18-7AE1-4E70-A963-1434EFFD53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D9E715F-5A72-4D73-B0C3-6282E6951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645C1-0717-43B6-B884-FF0AD925539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25799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2BD6B9-1DD3-4711-832F-AEEE54B948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F8447F2-4E98-4502-A722-537E30320B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D0774E4-B57E-4D88-9155-80183A58C9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4EF1E5C-EFD5-4BB5-AD76-663836C467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8B30D0-A591-4AB0-94DD-80F2945F9DCD}" type="datetimeFigureOut">
              <a:rPr lang="zh-CN" altLang="en-US" smtClean="0"/>
              <a:t>2019/6/24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C887792-9682-4A40-AEDB-371656450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5548A41-17AA-4082-90AE-1504621031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645C1-0717-43B6-B884-FF0AD925539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78366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27FDB7C-D10C-4761-8A1B-A54BB26272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B11D9A20-7E6F-431D-B972-3B54D84D98D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53BD256-7865-4B2B-9E33-A69597FA44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F89B89A-285D-4BA6-A5D1-2D7A2312AE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8B30D0-A591-4AB0-94DD-80F2945F9DCD}" type="datetimeFigureOut">
              <a:rPr lang="zh-CN" altLang="en-US" smtClean="0"/>
              <a:t>2019/6/24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3DEBF29-DF5B-41B2-908A-165A8ECA13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56128B1-C515-4A1F-9190-16E61D9A1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645C1-0717-43B6-B884-FF0AD925539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21103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9281FB28-EB92-446A-A40D-5938EB87A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6199D5E-EC45-4A66-91CD-900F76FE89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377F070-F690-4A92-B9A1-552FAAE432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8B30D0-A591-4AB0-94DD-80F2945F9DCD}" type="datetimeFigureOut">
              <a:rPr lang="zh-CN" altLang="en-US" smtClean="0"/>
              <a:t>2019/6/24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F2D2362-21ED-4B27-B727-2AB99DFBDB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E693F31-90B4-4FED-92F9-EC0F219551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0645C1-0717-43B6-B884-FF0AD925539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359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01425A1-12F0-482D-AAE3-3295AE9BC2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594120">
            <a:off x="1234912" y="599554"/>
            <a:ext cx="9398523" cy="5827416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DD0DC4BF-9448-4ACA-8341-ABA9EDF68338}"/>
              </a:ext>
            </a:extLst>
          </p:cNvPr>
          <p:cNvSpPr txBox="1"/>
          <p:nvPr/>
        </p:nvSpPr>
        <p:spPr>
          <a:xfrm>
            <a:off x="3864072" y="3513262"/>
            <a:ext cx="413446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Day2 </a:t>
            </a:r>
            <a:r>
              <a:rPr lang="zh-CN" altLang="en-US" sz="44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实训汇报</a:t>
            </a:r>
            <a:r>
              <a:rPr lang="en-US" altLang="zh-CN" sz="44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endParaRPr lang="zh-CN" altLang="en-US" sz="4400" b="1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5" name="文本框 5">
            <a:extLst>
              <a:ext uri="{FF2B5EF4-FFF2-40B4-BE49-F238E27FC236}">
                <a16:creationId xmlns:a16="http://schemas.microsoft.com/office/drawing/2014/main" id="{27419150-59CE-4D9E-A0FB-31A33F2D29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36594" y="2413000"/>
            <a:ext cx="4445000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en-US" altLang="zh-CN" sz="6600" dirty="0">
                <a:solidFill>
                  <a:schemeClr val="bg1"/>
                </a:solidFill>
                <a:latin typeface="Impact" panose="020B0806030902050204" pitchFamily="34" charset="0"/>
              </a:rPr>
              <a:t>Group 4</a:t>
            </a:r>
            <a:endParaRPr lang="zh-CN" altLang="en-US" sz="66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93428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3114EB3-290D-43D6-84C6-B4460104925D}"/>
              </a:ext>
            </a:extLst>
          </p:cNvPr>
          <p:cNvSpPr txBox="1"/>
          <p:nvPr/>
        </p:nvSpPr>
        <p:spPr>
          <a:xfrm>
            <a:off x="904672" y="642025"/>
            <a:ext cx="96506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楷体" panose="02010609060101010101" pitchFamily="49" charset="-122"/>
                <a:ea typeface="楷体" panose="02010609060101010101" pitchFamily="49" charset="-122"/>
              </a:rPr>
              <a:t>编写测试代码测试服务类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D85F43B-BBC5-4884-9EC9-8262C324D1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9070" y="1508381"/>
            <a:ext cx="5350773" cy="4667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0921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3114EB3-290D-43D6-84C6-B4460104925D}"/>
              </a:ext>
            </a:extLst>
          </p:cNvPr>
          <p:cNvSpPr txBox="1"/>
          <p:nvPr/>
        </p:nvSpPr>
        <p:spPr>
          <a:xfrm>
            <a:off x="904672" y="642025"/>
            <a:ext cx="96506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楷体" panose="02010609060101010101" pitchFamily="49" charset="-122"/>
                <a:ea typeface="楷体" panose="02010609060101010101" pitchFamily="49" charset="-122"/>
              </a:rPr>
              <a:t>在</a:t>
            </a:r>
            <a:r>
              <a:rPr lang="en-US" altLang="zh-CN" sz="3200" dirty="0">
                <a:latin typeface="楷体" panose="02010609060101010101" pitchFamily="49" charset="-122"/>
                <a:ea typeface="楷体" panose="02010609060101010101" pitchFamily="49" charset="-122"/>
              </a:rPr>
              <a:t>idea</a:t>
            </a:r>
            <a:r>
              <a:rPr lang="zh-CN" altLang="en-US" sz="3200" dirty="0">
                <a:latin typeface="楷体" panose="02010609060101010101" pitchFamily="49" charset="-122"/>
                <a:ea typeface="楷体" panose="02010609060101010101" pitchFamily="49" charset="-122"/>
              </a:rPr>
              <a:t>上执行测试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DCBFAA1-9AAB-4313-90F1-7BEE59B7E4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175" y="1588377"/>
            <a:ext cx="9945650" cy="3132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2131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9BBA002F-8BF8-4D38-9269-07462D8C1A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245553">
            <a:off x="2440018" y="945642"/>
            <a:ext cx="7163357" cy="472161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8B6326D-018D-4608-B465-0A16C450F4A0}"/>
              </a:ext>
            </a:extLst>
          </p:cNvPr>
          <p:cNvSpPr txBox="1"/>
          <p:nvPr/>
        </p:nvSpPr>
        <p:spPr>
          <a:xfrm>
            <a:off x="4098836" y="2406205"/>
            <a:ext cx="4716356" cy="9002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32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根据教程开发区块链应用</a:t>
            </a:r>
          </a:p>
        </p:txBody>
      </p:sp>
    </p:spTree>
    <p:extLst>
      <p:ext uri="{BB962C8B-B14F-4D97-AF65-F5344CB8AC3E}">
        <p14:creationId xmlns:p14="http://schemas.microsoft.com/office/powerpoint/2010/main" val="37707012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F16BD763-CA0F-4738-A274-45336F0355B0}"/>
              </a:ext>
            </a:extLst>
          </p:cNvPr>
          <p:cNvSpPr txBox="1"/>
          <p:nvPr/>
        </p:nvSpPr>
        <p:spPr>
          <a:xfrm>
            <a:off x="904672" y="642025"/>
            <a:ext cx="965068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latin typeface="楷体" panose="02010609060101010101" pitchFamily="49" charset="-122"/>
                <a:ea typeface="楷体" panose="02010609060101010101" pitchFamily="49" charset="-122"/>
              </a:rPr>
              <a:t>FISCO-BCOS</a:t>
            </a:r>
            <a:r>
              <a:rPr lang="zh-CN" altLang="en-US" sz="3200" dirty="0">
                <a:latin typeface="楷体" panose="02010609060101010101" pitchFamily="49" charset="-122"/>
                <a:ea typeface="楷体" panose="02010609060101010101" pitchFamily="49" charset="-122"/>
              </a:rPr>
              <a:t>教程：构建第一个区块链应用：资产管理</a:t>
            </a:r>
            <a:endParaRPr lang="en-US" altLang="zh-CN" sz="32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3200" dirty="0">
                <a:latin typeface="楷体" panose="02010609060101010101" pitchFamily="49" charset="-122"/>
                <a:ea typeface="楷体" panose="02010609060101010101" pitchFamily="49" charset="-122"/>
              </a:rPr>
              <a:t>在教程的基础上开发一个</a:t>
            </a:r>
            <a:r>
              <a:rPr lang="en-US" altLang="zh-CN" sz="3200" dirty="0">
                <a:latin typeface="楷体" panose="02010609060101010101" pitchFamily="49" charset="-122"/>
                <a:ea typeface="楷体" panose="02010609060101010101" pitchFamily="49" charset="-122"/>
              </a:rPr>
              <a:t>JavaFX</a:t>
            </a:r>
            <a:r>
              <a:rPr lang="zh-CN" altLang="en-US" sz="3200" dirty="0">
                <a:latin typeface="楷体" panose="02010609060101010101" pitchFamily="49" charset="-122"/>
                <a:ea typeface="楷体" panose="02010609060101010101" pitchFamily="49" charset="-122"/>
              </a:rPr>
              <a:t>应用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AD9B245-D449-4A9F-9674-883474F03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5841" y="1843037"/>
            <a:ext cx="7840318" cy="4845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4453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9135E0FB-91EA-45A2-ADA8-42BFE88C00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3411" y="4118941"/>
            <a:ext cx="2676525" cy="20193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B1F33AE5-3B6E-48FA-8CB4-0CAABD75709B}"/>
              </a:ext>
            </a:extLst>
          </p:cNvPr>
          <p:cNvSpPr txBox="1"/>
          <p:nvPr/>
        </p:nvSpPr>
        <p:spPr>
          <a:xfrm>
            <a:off x="904672" y="642025"/>
            <a:ext cx="96506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楷体" panose="02010609060101010101" pitchFamily="49" charset="-122"/>
                <a:ea typeface="楷体" panose="02010609060101010101" pitchFamily="49" charset="-122"/>
              </a:rPr>
              <a:t>物理环境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500C293-5D8D-4735-934A-03F99CFB62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8367" y="1979801"/>
            <a:ext cx="1819724" cy="160843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251F07C-5F4F-459C-8241-40C3E501EB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813" y="1979801"/>
            <a:ext cx="1819723" cy="1608433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5EBD8487-7CD1-4BD7-A7D2-82BF064E2F7B}"/>
              </a:ext>
            </a:extLst>
          </p:cNvPr>
          <p:cNvSpPr txBox="1"/>
          <p:nvPr/>
        </p:nvSpPr>
        <p:spPr>
          <a:xfrm>
            <a:off x="2184184" y="1610469"/>
            <a:ext cx="2274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机器</a:t>
            </a:r>
            <a:r>
              <a:rPr lang="en-US" altLang="zh-CN" dirty="0"/>
              <a:t>A</a:t>
            </a:r>
            <a:r>
              <a:rPr lang="zh-CN" altLang="en-US" dirty="0"/>
              <a:t>：</a:t>
            </a:r>
            <a:r>
              <a:rPr lang="en-US" altLang="zh-CN" dirty="0"/>
              <a:t>110.64.72.12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8876AFD-133D-40D9-B986-576C4A4E9CFC}"/>
              </a:ext>
            </a:extLst>
          </p:cNvPr>
          <p:cNvSpPr txBox="1"/>
          <p:nvPr/>
        </p:nvSpPr>
        <p:spPr>
          <a:xfrm>
            <a:off x="7406969" y="1610469"/>
            <a:ext cx="2255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机器</a:t>
            </a:r>
            <a:r>
              <a:rPr lang="en-US" altLang="zh-CN" dirty="0"/>
              <a:t>B</a:t>
            </a:r>
            <a:r>
              <a:rPr lang="zh-CN" altLang="en-US" dirty="0"/>
              <a:t>：</a:t>
            </a:r>
            <a:r>
              <a:rPr lang="en-US" altLang="zh-CN" dirty="0"/>
              <a:t>110.64.72.12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E107AA2-3502-41F2-B053-87DA783B4950}"/>
              </a:ext>
            </a:extLst>
          </p:cNvPr>
          <p:cNvSpPr txBox="1"/>
          <p:nvPr/>
        </p:nvSpPr>
        <p:spPr>
          <a:xfrm>
            <a:off x="1926272" y="3588234"/>
            <a:ext cx="27238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/>
              <a:t>部署区块链</a:t>
            </a:r>
            <a:endParaRPr lang="en-US" altLang="zh-CN" dirty="0"/>
          </a:p>
          <a:p>
            <a:pPr algn="ctr"/>
            <a:r>
              <a:rPr lang="zh-CN" altLang="en-US" dirty="0"/>
              <a:t>部署合约并保存合约地址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CAB74C88-B18B-4626-94AA-DDBCFA719C84}"/>
              </a:ext>
            </a:extLst>
          </p:cNvPr>
          <p:cNvSpPr/>
          <p:nvPr/>
        </p:nvSpPr>
        <p:spPr>
          <a:xfrm>
            <a:off x="7660604" y="4880112"/>
            <a:ext cx="1594026" cy="496957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资产管理系统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DCBD25B2-A3C9-45B6-B539-6035D79A5786}"/>
              </a:ext>
            </a:extLst>
          </p:cNvPr>
          <p:cNvSpPr/>
          <p:nvPr/>
        </p:nvSpPr>
        <p:spPr>
          <a:xfrm>
            <a:off x="5325717" y="4880113"/>
            <a:ext cx="1540565" cy="496957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web3j SDK</a:t>
            </a:r>
            <a:endParaRPr lang="zh-CN" altLang="en-US" dirty="0"/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ADCFDC2C-6299-481E-A4B8-7D7AA005893D}"/>
              </a:ext>
            </a:extLst>
          </p:cNvPr>
          <p:cNvCxnSpPr>
            <a:cxnSpLocks/>
            <a:stCxn id="11" idx="1"/>
            <a:endCxn id="12" idx="3"/>
          </p:cNvCxnSpPr>
          <p:nvPr/>
        </p:nvCxnSpPr>
        <p:spPr>
          <a:xfrm flipH="1">
            <a:off x="6866282" y="5128591"/>
            <a:ext cx="794322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C47B6B1D-C080-41A9-82A4-99CC0444E513}"/>
              </a:ext>
            </a:extLst>
          </p:cNvPr>
          <p:cNvCxnSpPr>
            <a:stCxn id="12" idx="1"/>
            <a:endCxn id="10" idx="3"/>
          </p:cNvCxnSpPr>
          <p:nvPr/>
        </p:nvCxnSpPr>
        <p:spPr>
          <a:xfrm flipH="1" flipV="1">
            <a:off x="4659936" y="5128591"/>
            <a:ext cx="665781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>
            <a:extLst>
              <a:ext uri="{FF2B5EF4-FFF2-40B4-BE49-F238E27FC236}">
                <a16:creationId xmlns:a16="http://schemas.microsoft.com/office/drawing/2014/main" id="{CB775346-BF01-4D9F-A408-8DCB8DCB7B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7075" y="5766612"/>
            <a:ext cx="4068609" cy="970412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11E70ED8-6D6F-46EB-9992-E3F438279827}"/>
              </a:ext>
            </a:extLst>
          </p:cNvPr>
          <p:cNvSpPr txBox="1"/>
          <p:nvPr/>
        </p:nvSpPr>
        <p:spPr>
          <a:xfrm>
            <a:off x="6452156" y="3637772"/>
            <a:ext cx="40109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通过</a:t>
            </a:r>
            <a:r>
              <a:rPr lang="en-US" altLang="zh-CN" dirty="0"/>
              <a:t>SDK</a:t>
            </a:r>
            <a:r>
              <a:rPr lang="zh-CN" altLang="en-US" dirty="0"/>
              <a:t>和合约地址来调用智能合约</a:t>
            </a:r>
            <a:endParaRPr lang="en-US" altLang="zh-CN" dirty="0"/>
          </a:p>
          <a:p>
            <a:pPr algn="ctr"/>
            <a:r>
              <a:rPr lang="zh-CN" altLang="en-US" dirty="0"/>
              <a:t>用</a:t>
            </a:r>
            <a:r>
              <a:rPr lang="en-US" altLang="zh-CN" dirty="0"/>
              <a:t>JavaFX</a:t>
            </a:r>
            <a:r>
              <a:rPr lang="zh-CN" altLang="en-US" dirty="0"/>
              <a:t>开发一个带</a:t>
            </a:r>
            <a:r>
              <a:rPr lang="en-US" altLang="zh-CN" dirty="0"/>
              <a:t>GUI</a:t>
            </a:r>
            <a:r>
              <a:rPr lang="zh-CN" altLang="en-US" dirty="0"/>
              <a:t>的简单的资产管理系统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592755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B1F33AE5-3B6E-48FA-8CB4-0CAABD75709B}"/>
              </a:ext>
            </a:extLst>
          </p:cNvPr>
          <p:cNvSpPr txBox="1"/>
          <p:nvPr/>
        </p:nvSpPr>
        <p:spPr>
          <a:xfrm>
            <a:off x="1102635" y="2083172"/>
            <a:ext cx="414809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楷体" panose="02010609060101010101" pitchFamily="49" charset="-122"/>
                <a:ea typeface="楷体" panose="02010609060101010101" pitchFamily="49" charset="-122"/>
              </a:rPr>
              <a:t>使用教程提供的智能合约的源代码</a:t>
            </a:r>
            <a:r>
              <a:rPr lang="en-US" altLang="zh-CN" sz="3200" dirty="0" err="1">
                <a:latin typeface="楷体" panose="02010609060101010101" pitchFamily="49" charset="-122"/>
                <a:ea typeface="楷体" panose="02010609060101010101" pitchFamily="49" charset="-122"/>
              </a:rPr>
              <a:t>Asset.sol</a:t>
            </a:r>
            <a:r>
              <a:rPr lang="zh-CN" altLang="en-US" sz="3200" dirty="0">
                <a:latin typeface="楷体" panose="02010609060101010101" pitchFamily="49" charset="-122"/>
                <a:ea typeface="楷体" panose="02010609060101010101" pitchFamily="49" charset="-122"/>
              </a:rPr>
              <a:t>，并</a:t>
            </a:r>
            <a:endParaRPr lang="en-US" altLang="zh-CN" sz="32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3200" dirty="0">
                <a:latin typeface="楷体" panose="02010609060101010101" pitchFamily="49" charset="-122"/>
                <a:ea typeface="楷体" panose="02010609060101010101" pitchFamily="49" charset="-122"/>
              </a:rPr>
              <a:t>转换为</a:t>
            </a:r>
            <a:r>
              <a:rPr lang="en-US" altLang="zh-CN" sz="3200" dirty="0">
                <a:latin typeface="楷体" panose="02010609060101010101" pitchFamily="49" charset="-122"/>
                <a:ea typeface="楷体" panose="02010609060101010101" pitchFamily="49" charset="-122"/>
              </a:rPr>
              <a:t>java</a:t>
            </a:r>
            <a:r>
              <a:rPr lang="zh-CN" altLang="en-US" sz="3200" dirty="0">
                <a:latin typeface="楷体" panose="02010609060101010101" pitchFamily="49" charset="-122"/>
                <a:ea typeface="楷体" panose="02010609060101010101" pitchFamily="49" charset="-122"/>
              </a:rPr>
              <a:t>类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282D28D-9B7A-4E78-9CEE-0349B12B8E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9441" y="883949"/>
            <a:ext cx="5722071" cy="5090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1610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8E737BB-4FBD-4967-A679-2947E6C47A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3021" y="732152"/>
            <a:ext cx="6372519" cy="562372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BB2ACFCF-A348-4DC9-80F5-932BE80F7048}"/>
              </a:ext>
            </a:extLst>
          </p:cNvPr>
          <p:cNvSpPr txBox="1"/>
          <p:nvPr/>
        </p:nvSpPr>
        <p:spPr>
          <a:xfrm>
            <a:off x="672449" y="1953764"/>
            <a:ext cx="401267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楷体" panose="02010609060101010101" pitchFamily="49" charset="-122"/>
                <a:ea typeface="楷体" panose="02010609060101010101" pitchFamily="49" charset="-122"/>
              </a:rPr>
              <a:t>封装转换后的</a:t>
            </a:r>
            <a:r>
              <a:rPr lang="en-US" altLang="zh-CN" sz="3200" dirty="0">
                <a:latin typeface="楷体" panose="02010609060101010101" pitchFamily="49" charset="-122"/>
                <a:ea typeface="楷体" panose="02010609060101010101" pitchFamily="49" charset="-122"/>
              </a:rPr>
              <a:t>java</a:t>
            </a:r>
            <a:r>
              <a:rPr lang="zh-CN" altLang="en-US" sz="3200" dirty="0">
                <a:latin typeface="楷体" panose="02010609060101010101" pitchFamily="49" charset="-122"/>
                <a:ea typeface="楷体" panose="02010609060101010101" pitchFamily="49" charset="-122"/>
              </a:rPr>
              <a:t>类，提供</a:t>
            </a:r>
            <a:r>
              <a:rPr lang="en-US" altLang="zh-CN" sz="3200" dirty="0">
                <a:latin typeface="楷体" panose="02010609060101010101" pitchFamily="49" charset="-122"/>
                <a:ea typeface="楷体" panose="02010609060101010101" pitchFamily="49" charset="-122"/>
              </a:rPr>
              <a:t>load</a:t>
            </a:r>
            <a:r>
              <a:rPr lang="zh-CN" altLang="en-US" sz="3200" dirty="0">
                <a:latin typeface="楷体" panose="02010609060101010101" pitchFamily="49" charset="-122"/>
                <a:ea typeface="楷体" panose="02010609060101010101" pitchFamily="49" charset="-122"/>
              </a:rPr>
              <a:t>、</a:t>
            </a:r>
            <a:r>
              <a:rPr lang="en-US" altLang="zh-CN" sz="3200" dirty="0">
                <a:latin typeface="楷体" panose="02010609060101010101" pitchFamily="49" charset="-122"/>
                <a:ea typeface="楷体" panose="02010609060101010101" pitchFamily="49" charset="-122"/>
              </a:rPr>
              <a:t>register</a:t>
            </a:r>
            <a:r>
              <a:rPr lang="zh-CN" altLang="en-US" sz="3200" dirty="0">
                <a:latin typeface="楷体" panose="02010609060101010101" pitchFamily="49" charset="-122"/>
                <a:ea typeface="楷体" panose="02010609060101010101" pitchFamily="49" charset="-122"/>
              </a:rPr>
              <a:t>、</a:t>
            </a:r>
            <a:r>
              <a:rPr lang="en-US" altLang="zh-CN" sz="3200" dirty="0">
                <a:latin typeface="楷体" panose="02010609060101010101" pitchFamily="49" charset="-122"/>
                <a:ea typeface="楷体" panose="02010609060101010101" pitchFamily="49" charset="-122"/>
              </a:rPr>
              <a:t>transfer</a:t>
            </a:r>
            <a:r>
              <a:rPr lang="zh-CN" altLang="en-US" sz="3200" dirty="0">
                <a:latin typeface="楷体" panose="02010609060101010101" pitchFamily="49" charset="-122"/>
                <a:ea typeface="楷体" panose="02010609060101010101" pitchFamily="49" charset="-122"/>
              </a:rPr>
              <a:t>和</a:t>
            </a:r>
            <a:r>
              <a:rPr lang="en-US" altLang="zh-CN" sz="3200" dirty="0" err="1">
                <a:latin typeface="楷体" panose="02010609060101010101" pitchFamily="49" charset="-122"/>
                <a:ea typeface="楷体" panose="02010609060101010101" pitchFamily="49" charset="-122"/>
              </a:rPr>
              <a:t>getAmount</a:t>
            </a:r>
            <a:r>
              <a:rPr lang="zh-CN" altLang="en-US" sz="3200" dirty="0">
                <a:latin typeface="楷体" panose="02010609060101010101" pitchFamily="49" charset="-122"/>
                <a:ea typeface="楷体" panose="02010609060101010101" pitchFamily="49" charset="-122"/>
              </a:rPr>
              <a:t>这四个方法来调用智能合约，</a:t>
            </a:r>
            <a:endParaRPr lang="en-US" altLang="zh-CN" sz="32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3200" dirty="0">
                <a:latin typeface="楷体" panose="02010609060101010101" pitchFamily="49" charset="-122"/>
                <a:ea typeface="楷体" panose="02010609060101010101" pitchFamily="49" charset="-122"/>
              </a:rPr>
              <a:t>定义了一些表示错误信息的变量</a:t>
            </a:r>
          </a:p>
        </p:txBody>
      </p:sp>
    </p:spTree>
    <p:extLst>
      <p:ext uri="{BB962C8B-B14F-4D97-AF65-F5344CB8AC3E}">
        <p14:creationId xmlns:p14="http://schemas.microsoft.com/office/powerpoint/2010/main" val="22122890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5CE3DBA2-310D-4CDE-9001-41DD98CD3FA8}"/>
              </a:ext>
            </a:extLst>
          </p:cNvPr>
          <p:cNvSpPr txBox="1"/>
          <p:nvPr/>
        </p:nvSpPr>
        <p:spPr>
          <a:xfrm>
            <a:off x="904672" y="642025"/>
            <a:ext cx="96506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楷体" panose="02010609060101010101" pitchFamily="49" charset="-122"/>
                <a:ea typeface="楷体" panose="02010609060101010101" pitchFamily="49" charset="-122"/>
              </a:rPr>
              <a:t>用</a:t>
            </a:r>
            <a:r>
              <a:rPr lang="en-US" altLang="zh-CN" sz="3200" dirty="0">
                <a:latin typeface="楷体" panose="02010609060101010101" pitchFamily="49" charset="-122"/>
                <a:ea typeface="楷体" panose="02010609060101010101" pitchFamily="49" charset="-122"/>
              </a:rPr>
              <a:t>JavaFX</a:t>
            </a:r>
            <a:r>
              <a:rPr lang="zh-CN" altLang="en-US" sz="3200" dirty="0">
                <a:latin typeface="楷体" panose="02010609060101010101" pitchFamily="49" charset="-122"/>
                <a:ea typeface="楷体" panose="02010609060101010101" pitchFamily="49" charset="-122"/>
              </a:rPr>
              <a:t>编写界面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9A00C08-A89D-4F2A-82E8-96D9216A99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780" y="1612992"/>
            <a:ext cx="5000232" cy="305415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C2B2C47-AE10-4074-9422-8C946EB2AD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0635" y="1547004"/>
            <a:ext cx="3334377" cy="426678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C0978F2-6EC3-4159-8476-9E6F8CF623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1604" y="1362251"/>
            <a:ext cx="3888792" cy="50292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1DD2902-F6A0-4323-90F6-775734D73C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8778" y="1169506"/>
            <a:ext cx="4558442" cy="5414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481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C09684EF-65AF-4116-A360-581B4BBB4FC7}"/>
              </a:ext>
            </a:extLst>
          </p:cNvPr>
          <p:cNvSpPr txBox="1"/>
          <p:nvPr/>
        </p:nvSpPr>
        <p:spPr>
          <a:xfrm>
            <a:off x="1270656" y="5393135"/>
            <a:ext cx="96506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latin typeface="楷体" panose="02010609060101010101" pitchFamily="49" charset="-122"/>
                <a:ea typeface="楷体" panose="02010609060101010101" pitchFamily="49" charset="-122"/>
              </a:rPr>
              <a:t>通过私钥登录，也可以生成公钥、私钥和地址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B71BFDF-5ADE-4851-ADAE-9C443EE3A8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4202" y="1985676"/>
            <a:ext cx="5643592" cy="2640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2354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C09684EF-65AF-4116-A360-581B4BBB4FC7}"/>
              </a:ext>
            </a:extLst>
          </p:cNvPr>
          <p:cNvSpPr txBox="1"/>
          <p:nvPr/>
        </p:nvSpPr>
        <p:spPr>
          <a:xfrm>
            <a:off x="1270656" y="5879046"/>
            <a:ext cx="96506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latin typeface="楷体" panose="02010609060101010101" pitchFamily="49" charset="-122"/>
                <a:ea typeface="楷体" panose="02010609060101010101" pitchFamily="49" charset="-122"/>
              </a:rPr>
              <a:t>创建账户、注册资产和查询资产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C00B955-1A42-4C4F-8C8A-E6099065D0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799" y="842383"/>
            <a:ext cx="6248400" cy="483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1296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9BBA002F-8BF8-4D38-9269-07462D8C1A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245553">
            <a:off x="643177" y="296055"/>
            <a:ext cx="10102812" cy="6318996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8B6326D-018D-4608-B465-0A16C450F4A0}"/>
              </a:ext>
            </a:extLst>
          </p:cNvPr>
          <p:cNvSpPr txBox="1"/>
          <p:nvPr/>
        </p:nvSpPr>
        <p:spPr>
          <a:xfrm>
            <a:off x="3591949" y="1481382"/>
            <a:ext cx="5008102" cy="38549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zh-CN" altLang="en-US" sz="32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目录</a:t>
            </a:r>
            <a:endParaRPr lang="en-US" altLang="zh-CN" sz="3200" b="1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32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学习</a:t>
            </a:r>
            <a:r>
              <a:rPr lang="en-US" altLang="zh-CN" sz="32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solidity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32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部署合约并进行测试</a:t>
            </a:r>
            <a:endParaRPr lang="en-US" altLang="zh-CN" sz="3200" b="1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32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根据教程开发区块链应用</a:t>
            </a:r>
          </a:p>
        </p:txBody>
      </p:sp>
    </p:spTree>
    <p:extLst>
      <p:ext uri="{BB962C8B-B14F-4D97-AF65-F5344CB8AC3E}">
        <p14:creationId xmlns:p14="http://schemas.microsoft.com/office/powerpoint/2010/main" val="29806623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C09684EF-65AF-4116-A360-581B4BBB4FC7}"/>
              </a:ext>
            </a:extLst>
          </p:cNvPr>
          <p:cNvSpPr txBox="1"/>
          <p:nvPr/>
        </p:nvSpPr>
        <p:spPr>
          <a:xfrm>
            <a:off x="1270654" y="5819913"/>
            <a:ext cx="96506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latin typeface="楷体" panose="02010609060101010101" pitchFamily="49" charset="-122"/>
                <a:ea typeface="楷体" panose="02010609060101010101" pitchFamily="49" charset="-122"/>
              </a:rPr>
              <a:t>转账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9ADDE93-0B1E-4912-9468-C9A361FB39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796" y="849394"/>
            <a:ext cx="6248400" cy="483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0376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039D8163-2FC6-4939-ACA1-F975A3BA0731}"/>
              </a:ext>
            </a:extLst>
          </p:cNvPr>
          <p:cNvSpPr txBox="1"/>
          <p:nvPr/>
        </p:nvSpPr>
        <p:spPr>
          <a:xfrm>
            <a:off x="4274075" y="2921168"/>
            <a:ext cx="364384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dirty="0">
                <a:latin typeface="楷体" panose="02010609060101010101" pitchFamily="49" charset="-122"/>
                <a:ea typeface="楷体" panose="02010609060101010101" pitchFamily="49" charset="-122"/>
              </a:rPr>
              <a:t>谢谢</a:t>
            </a:r>
          </a:p>
        </p:txBody>
      </p:sp>
    </p:spTree>
    <p:extLst>
      <p:ext uri="{BB962C8B-B14F-4D97-AF65-F5344CB8AC3E}">
        <p14:creationId xmlns:p14="http://schemas.microsoft.com/office/powerpoint/2010/main" val="16086291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9BBA002F-8BF8-4D38-9269-07462D8C1A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245553">
            <a:off x="2440018" y="945642"/>
            <a:ext cx="7163357" cy="472161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8B6326D-018D-4608-B465-0A16C450F4A0}"/>
              </a:ext>
            </a:extLst>
          </p:cNvPr>
          <p:cNvSpPr txBox="1"/>
          <p:nvPr/>
        </p:nvSpPr>
        <p:spPr>
          <a:xfrm>
            <a:off x="4764546" y="2978877"/>
            <a:ext cx="2662908" cy="9002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32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学习</a:t>
            </a:r>
            <a:r>
              <a:rPr lang="en-US" altLang="zh-CN" sz="32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solidity</a:t>
            </a:r>
          </a:p>
        </p:txBody>
      </p:sp>
    </p:spTree>
    <p:extLst>
      <p:ext uri="{BB962C8B-B14F-4D97-AF65-F5344CB8AC3E}">
        <p14:creationId xmlns:p14="http://schemas.microsoft.com/office/powerpoint/2010/main" val="40513620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7804BF2-7BC2-4834-BDDF-B7BCEFC783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130" y="1570494"/>
            <a:ext cx="4576411" cy="4189283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A52FDA6B-782A-4AA1-971B-71BEDA4C0E72}"/>
              </a:ext>
            </a:extLst>
          </p:cNvPr>
          <p:cNvSpPr txBox="1"/>
          <p:nvPr/>
        </p:nvSpPr>
        <p:spPr>
          <a:xfrm>
            <a:off x="936547" y="735291"/>
            <a:ext cx="91614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用僵尸游戏熟悉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solidity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规则，总结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solidity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的基本语法</a:t>
            </a: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FD4CFFD1-26D2-46CC-858B-9E7912DFA993}"/>
              </a:ext>
            </a:extLst>
          </p:cNvPr>
          <p:cNvGrpSpPr/>
          <p:nvPr/>
        </p:nvGrpSpPr>
        <p:grpSpPr>
          <a:xfrm>
            <a:off x="5810654" y="1436898"/>
            <a:ext cx="5706894" cy="451523"/>
            <a:chOff x="6063574" y="1654112"/>
            <a:chExt cx="5418455" cy="451523"/>
          </a:xfrm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3A549EAB-7FF6-4FE2-BFD0-153DA8B59CE0}"/>
                </a:ext>
              </a:extLst>
            </p:cNvPr>
            <p:cNvSpPr/>
            <p:nvPr/>
          </p:nvSpPr>
          <p:spPr>
            <a:xfrm>
              <a:off x="6509743" y="1654112"/>
              <a:ext cx="4972286" cy="4515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dirty="0">
                  <a:solidFill>
                    <a:schemeClr val="tx1"/>
                  </a:solidFill>
                </a:rPr>
                <a:t>基本变量类型：</a:t>
              </a:r>
              <a:r>
                <a:rPr lang="en-US" altLang="zh-CN" sz="2000" dirty="0">
                  <a:solidFill>
                    <a:schemeClr val="tx1"/>
                  </a:solidFill>
                </a:rPr>
                <a:t>string</a:t>
              </a:r>
              <a:r>
                <a:rPr lang="zh-CN" altLang="en-US" sz="2000" dirty="0">
                  <a:solidFill>
                    <a:schemeClr val="tx1"/>
                  </a:solidFill>
                </a:rPr>
                <a:t>、</a:t>
              </a:r>
              <a:r>
                <a:rPr lang="en-US" altLang="zh-CN" sz="2000" dirty="0">
                  <a:solidFill>
                    <a:schemeClr val="tx1"/>
                  </a:solidFill>
                </a:rPr>
                <a:t>int256</a:t>
              </a:r>
              <a:r>
                <a:rPr lang="zh-CN" altLang="en-US" sz="2000" dirty="0">
                  <a:solidFill>
                    <a:schemeClr val="tx1"/>
                  </a:solidFill>
                </a:rPr>
                <a:t>、</a:t>
              </a:r>
              <a:r>
                <a:rPr lang="en-US" altLang="zh-CN" sz="2000" dirty="0">
                  <a:solidFill>
                    <a:schemeClr val="tx1"/>
                  </a:solidFill>
                </a:rPr>
                <a:t>uint256……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46A85183-56B7-472E-9964-0A8C56C144FF}"/>
                </a:ext>
              </a:extLst>
            </p:cNvPr>
            <p:cNvSpPr/>
            <p:nvPr/>
          </p:nvSpPr>
          <p:spPr>
            <a:xfrm>
              <a:off x="6063574" y="1699911"/>
              <a:ext cx="359924" cy="359924"/>
            </a:xfrm>
            <a:prstGeom prst="ellipse">
              <a:avLst/>
            </a:prstGeom>
            <a:solidFill>
              <a:srgbClr val="00805A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5D408587-01BE-4556-93F3-21C2C3C8FC48}"/>
              </a:ext>
            </a:extLst>
          </p:cNvPr>
          <p:cNvGrpSpPr/>
          <p:nvPr/>
        </p:nvGrpSpPr>
        <p:grpSpPr>
          <a:xfrm>
            <a:off x="5810654" y="2104059"/>
            <a:ext cx="5706894" cy="451523"/>
            <a:chOff x="6063574" y="1654112"/>
            <a:chExt cx="5418455" cy="451523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F5148F45-FE2E-4D6A-9783-D34E67659000}"/>
                </a:ext>
              </a:extLst>
            </p:cNvPr>
            <p:cNvSpPr/>
            <p:nvPr/>
          </p:nvSpPr>
          <p:spPr>
            <a:xfrm>
              <a:off x="6509743" y="1654112"/>
              <a:ext cx="4972286" cy="4515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dirty="0">
                  <a:solidFill>
                    <a:schemeClr val="tx1"/>
                  </a:solidFill>
                </a:rPr>
                <a:t>循环、控制语句：</a:t>
              </a:r>
              <a:r>
                <a:rPr lang="en-US" altLang="zh-CN" sz="2000" dirty="0">
                  <a:solidFill>
                    <a:schemeClr val="tx1"/>
                  </a:solidFill>
                </a:rPr>
                <a:t>for</a:t>
              </a:r>
              <a:r>
                <a:rPr lang="zh-CN" altLang="en-US" sz="2000" dirty="0">
                  <a:solidFill>
                    <a:schemeClr val="tx1"/>
                  </a:solidFill>
                </a:rPr>
                <a:t>、</a:t>
              </a:r>
              <a:r>
                <a:rPr lang="en-US" altLang="zh-CN" sz="2000" dirty="0">
                  <a:solidFill>
                    <a:schemeClr val="tx1"/>
                  </a:solidFill>
                </a:rPr>
                <a:t>if……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0BE762A6-A5DD-49E4-A3A1-8C5546A8DA33}"/>
                </a:ext>
              </a:extLst>
            </p:cNvPr>
            <p:cNvSpPr/>
            <p:nvPr/>
          </p:nvSpPr>
          <p:spPr>
            <a:xfrm>
              <a:off x="6063574" y="1699911"/>
              <a:ext cx="359924" cy="359924"/>
            </a:xfrm>
            <a:prstGeom prst="ellipse">
              <a:avLst/>
            </a:prstGeom>
            <a:solidFill>
              <a:srgbClr val="00805A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3BCF88C0-373D-4BAB-9E93-9F61764F818E}"/>
              </a:ext>
            </a:extLst>
          </p:cNvPr>
          <p:cNvGrpSpPr/>
          <p:nvPr/>
        </p:nvGrpSpPr>
        <p:grpSpPr>
          <a:xfrm>
            <a:off x="5810654" y="2771220"/>
            <a:ext cx="5706894" cy="451523"/>
            <a:chOff x="6063574" y="1654112"/>
            <a:chExt cx="5418455" cy="451523"/>
          </a:xfrm>
        </p:grpSpPr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3A1C6677-F08F-4B59-9907-E80F4D35CF0B}"/>
                </a:ext>
              </a:extLst>
            </p:cNvPr>
            <p:cNvSpPr/>
            <p:nvPr/>
          </p:nvSpPr>
          <p:spPr>
            <a:xfrm>
              <a:off x="6509743" y="1654112"/>
              <a:ext cx="4972286" cy="4515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dirty="0">
                  <a:solidFill>
                    <a:schemeClr val="tx1"/>
                  </a:solidFill>
                </a:rPr>
                <a:t>内置函数的使用：</a:t>
              </a:r>
              <a:r>
                <a:rPr lang="en-US" altLang="zh-CN" sz="2000" dirty="0">
                  <a:solidFill>
                    <a:schemeClr val="tx1"/>
                  </a:solidFill>
                </a:rPr>
                <a:t>keccak256……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5DE1ADC7-8FF6-4958-87E5-E0F9844F22C3}"/>
                </a:ext>
              </a:extLst>
            </p:cNvPr>
            <p:cNvSpPr/>
            <p:nvPr/>
          </p:nvSpPr>
          <p:spPr>
            <a:xfrm>
              <a:off x="6063574" y="1699911"/>
              <a:ext cx="359924" cy="359924"/>
            </a:xfrm>
            <a:prstGeom prst="ellipse">
              <a:avLst/>
            </a:prstGeom>
            <a:solidFill>
              <a:srgbClr val="00805A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EDC51FCC-4D64-47DD-990E-07776B1F0216}"/>
              </a:ext>
            </a:extLst>
          </p:cNvPr>
          <p:cNvGrpSpPr/>
          <p:nvPr/>
        </p:nvGrpSpPr>
        <p:grpSpPr>
          <a:xfrm>
            <a:off x="5810654" y="3433921"/>
            <a:ext cx="5706894" cy="451523"/>
            <a:chOff x="6063574" y="1654112"/>
            <a:chExt cx="5418455" cy="451523"/>
          </a:xfrm>
        </p:grpSpPr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FAEE051E-40BB-488B-AC45-E7E42EC90D51}"/>
                </a:ext>
              </a:extLst>
            </p:cNvPr>
            <p:cNvSpPr/>
            <p:nvPr/>
          </p:nvSpPr>
          <p:spPr>
            <a:xfrm>
              <a:off x="6509743" y="1654112"/>
              <a:ext cx="4972286" cy="4515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dirty="0">
                  <a:solidFill>
                    <a:schemeClr val="tx1"/>
                  </a:solidFill>
                </a:rPr>
                <a:t>定义和使用函数：使用</a:t>
              </a:r>
              <a:r>
                <a:rPr lang="en-US" altLang="zh-CN" sz="2000" dirty="0">
                  <a:solidFill>
                    <a:schemeClr val="tx1"/>
                  </a:solidFill>
                </a:rPr>
                <a:t>function</a:t>
              </a:r>
              <a:r>
                <a:rPr lang="zh-CN" altLang="en-US" sz="2000" dirty="0">
                  <a:solidFill>
                    <a:schemeClr val="tx1"/>
                  </a:solidFill>
                </a:rPr>
                <a:t>关键字</a:t>
              </a:r>
            </a:p>
          </p:txBody>
        </p:sp>
        <p:sp>
          <p:nvSpPr>
            <p:cNvPr id="28" name="椭圆 27">
              <a:extLst>
                <a:ext uri="{FF2B5EF4-FFF2-40B4-BE49-F238E27FC236}">
                  <a16:creationId xmlns:a16="http://schemas.microsoft.com/office/drawing/2014/main" id="{971DE393-6C3B-4EF9-93C0-993F40AC428D}"/>
                </a:ext>
              </a:extLst>
            </p:cNvPr>
            <p:cNvSpPr/>
            <p:nvPr/>
          </p:nvSpPr>
          <p:spPr>
            <a:xfrm>
              <a:off x="6063574" y="1699911"/>
              <a:ext cx="359924" cy="359924"/>
            </a:xfrm>
            <a:prstGeom prst="ellipse">
              <a:avLst/>
            </a:prstGeom>
            <a:solidFill>
              <a:srgbClr val="00805A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84124AB0-AAB0-472B-A79F-7B4F839F1479}"/>
              </a:ext>
            </a:extLst>
          </p:cNvPr>
          <p:cNvGrpSpPr/>
          <p:nvPr/>
        </p:nvGrpSpPr>
        <p:grpSpPr>
          <a:xfrm>
            <a:off x="5810654" y="4096622"/>
            <a:ext cx="5706894" cy="451523"/>
            <a:chOff x="6063574" y="1654112"/>
            <a:chExt cx="5418455" cy="451523"/>
          </a:xfrm>
        </p:grpSpPr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21A07A19-6F3E-4D17-A241-317832D123A0}"/>
                </a:ext>
              </a:extLst>
            </p:cNvPr>
            <p:cNvSpPr/>
            <p:nvPr/>
          </p:nvSpPr>
          <p:spPr>
            <a:xfrm>
              <a:off x="6509743" y="1654112"/>
              <a:ext cx="4972286" cy="4515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dirty="0">
                  <a:solidFill>
                    <a:schemeClr val="tx1"/>
                  </a:solidFill>
                </a:rPr>
                <a:t>定义合约：使用</a:t>
              </a:r>
              <a:r>
                <a:rPr lang="en-US" altLang="zh-CN" sz="2000" dirty="0">
                  <a:solidFill>
                    <a:schemeClr val="tx1"/>
                  </a:solidFill>
                </a:rPr>
                <a:t>contract</a:t>
              </a:r>
              <a:r>
                <a:rPr lang="zh-CN" altLang="en-US" sz="2000" dirty="0">
                  <a:solidFill>
                    <a:schemeClr val="tx1"/>
                  </a:solidFill>
                </a:rPr>
                <a:t>关键字</a:t>
              </a:r>
            </a:p>
          </p:txBody>
        </p:sp>
        <p:sp>
          <p:nvSpPr>
            <p:cNvPr id="31" name="椭圆 30">
              <a:extLst>
                <a:ext uri="{FF2B5EF4-FFF2-40B4-BE49-F238E27FC236}">
                  <a16:creationId xmlns:a16="http://schemas.microsoft.com/office/drawing/2014/main" id="{C484A2DD-5657-4FC7-AF9B-6D577632C4BE}"/>
                </a:ext>
              </a:extLst>
            </p:cNvPr>
            <p:cNvSpPr/>
            <p:nvPr/>
          </p:nvSpPr>
          <p:spPr>
            <a:xfrm>
              <a:off x="6063574" y="1699911"/>
              <a:ext cx="359924" cy="359924"/>
            </a:xfrm>
            <a:prstGeom prst="ellipse">
              <a:avLst/>
            </a:prstGeom>
            <a:solidFill>
              <a:srgbClr val="00805A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65DDB1BB-66F2-4E22-82CD-FB3FCA184498}"/>
              </a:ext>
            </a:extLst>
          </p:cNvPr>
          <p:cNvGrpSpPr/>
          <p:nvPr/>
        </p:nvGrpSpPr>
        <p:grpSpPr>
          <a:xfrm>
            <a:off x="5843080" y="4760912"/>
            <a:ext cx="5674468" cy="451523"/>
            <a:chOff x="6063574" y="1654112"/>
            <a:chExt cx="5418455" cy="451523"/>
          </a:xfrm>
        </p:grpSpPr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A9CF798E-6234-4350-A5FD-AB004B6610AD}"/>
                </a:ext>
              </a:extLst>
            </p:cNvPr>
            <p:cNvSpPr/>
            <p:nvPr/>
          </p:nvSpPr>
          <p:spPr>
            <a:xfrm>
              <a:off x="6509743" y="1654112"/>
              <a:ext cx="4972286" cy="4515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dirty="0">
                  <a:solidFill>
                    <a:schemeClr val="tx1"/>
                  </a:solidFill>
                </a:rPr>
                <a:t>通过接口调用其它合约：使用</a:t>
              </a:r>
              <a:r>
                <a:rPr lang="en-US" altLang="zh-CN" sz="2000" dirty="0">
                  <a:solidFill>
                    <a:schemeClr val="tx1"/>
                  </a:solidFill>
                </a:rPr>
                <a:t>external</a:t>
              </a:r>
              <a:r>
                <a:rPr lang="zh-CN" altLang="en-US" sz="2000" dirty="0">
                  <a:solidFill>
                    <a:schemeClr val="tx1"/>
                  </a:solidFill>
                </a:rPr>
                <a:t>关键字</a:t>
              </a:r>
            </a:p>
          </p:txBody>
        </p:sp>
        <p:sp>
          <p:nvSpPr>
            <p:cNvPr id="34" name="椭圆 33">
              <a:extLst>
                <a:ext uri="{FF2B5EF4-FFF2-40B4-BE49-F238E27FC236}">
                  <a16:creationId xmlns:a16="http://schemas.microsoft.com/office/drawing/2014/main" id="{22CCB022-FFED-4C31-9201-FF2453D324F6}"/>
                </a:ext>
              </a:extLst>
            </p:cNvPr>
            <p:cNvSpPr/>
            <p:nvPr/>
          </p:nvSpPr>
          <p:spPr>
            <a:xfrm>
              <a:off x="6063574" y="1699911"/>
              <a:ext cx="359924" cy="359924"/>
            </a:xfrm>
            <a:prstGeom prst="ellipse">
              <a:avLst/>
            </a:prstGeom>
            <a:solidFill>
              <a:srgbClr val="00805A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973E4306-4571-42E0-A9B9-0C40BEFF3D0F}"/>
              </a:ext>
            </a:extLst>
          </p:cNvPr>
          <p:cNvGrpSpPr/>
          <p:nvPr/>
        </p:nvGrpSpPr>
        <p:grpSpPr>
          <a:xfrm>
            <a:off x="5843080" y="5419309"/>
            <a:ext cx="5674468" cy="451523"/>
            <a:chOff x="6063574" y="1654112"/>
            <a:chExt cx="5418455" cy="451523"/>
          </a:xfrm>
        </p:grpSpPr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A5848425-296A-475A-87A7-C6AE642491F6}"/>
                </a:ext>
              </a:extLst>
            </p:cNvPr>
            <p:cNvSpPr/>
            <p:nvPr/>
          </p:nvSpPr>
          <p:spPr>
            <a:xfrm>
              <a:off x="6509743" y="1654112"/>
              <a:ext cx="4972286" cy="4515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dirty="0">
                  <a:solidFill>
                    <a:schemeClr val="tx1"/>
                  </a:solidFill>
                </a:rPr>
                <a:t>继承：使用</a:t>
              </a:r>
              <a:r>
                <a:rPr lang="en-US" altLang="zh-CN" sz="2000" dirty="0">
                  <a:solidFill>
                    <a:schemeClr val="tx1"/>
                  </a:solidFill>
                </a:rPr>
                <a:t>is</a:t>
              </a:r>
              <a:r>
                <a:rPr lang="zh-CN" altLang="en-US" sz="2000" dirty="0">
                  <a:solidFill>
                    <a:schemeClr val="tx1"/>
                  </a:solidFill>
                </a:rPr>
                <a:t>关键字</a:t>
              </a:r>
            </a:p>
          </p:txBody>
        </p:sp>
        <p:sp>
          <p:nvSpPr>
            <p:cNvPr id="38" name="椭圆 37">
              <a:extLst>
                <a:ext uri="{FF2B5EF4-FFF2-40B4-BE49-F238E27FC236}">
                  <a16:creationId xmlns:a16="http://schemas.microsoft.com/office/drawing/2014/main" id="{33184124-4B51-45DA-9914-4B214A1A4B49}"/>
                </a:ext>
              </a:extLst>
            </p:cNvPr>
            <p:cNvSpPr/>
            <p:nvPr/>
          </p:nvSpPr>
          <p:spPr>
            <a:xfrm>
              <a:off x="6063574" y="1699911"/>
              <a:ext cx="359924" cy="359924"/>
            </a:xfrm>
            <a:prstGeom prst="ellipse">
              <a:avLst/>
            </a:prstGeom>
            <a:solidFill>
              <a:srgbClr val="00805A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761415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9BBA002F-8BF8-4D38-9269-07462D8C1A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245553">
            <a:off x="2440018" y="945642"/>
            <a:ext cx="7163357" cy="472161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8B6326D-018D-4608-B465-0A16C450F4A0}"/>
              </a:ext>
            </a:extLst>
          </p:cNvPr>
          <p:cNvSpPr txBox="1"/>
          <p:nvPr/>
        </p:nvSpPr>
        <p:spPr>
          <a:xfrm>
            <a:off x="4297618" y="2764868"/>
            <a:ext cx="3892412" cy="9002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32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部署合约并进行测试</a:t>
            </a:r>
            <a:endParaRPr lang="en-US" altLang="zh-CN" sz="3200" b="1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836843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CB4C8E42-82AB-4C4F-83B9-B72933158535}"/>
              </a:ext>
            </a:extLst>
          </p:cNvPr>
          <p:cNvSpPr txBox="1"/>
          <p:nvPr/>
        </p:nvSpPr>
        <p:spPr>
          <a:xfrm>
            <a:off x="904672" y="642025"/>
            <a:ext cx="68871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楷体" panose="02010609060101010101" pitchFamily="49" charset="-122"/>
                <a:ea typeface="楷体" panose="02010609060101010101" pitchFamily="49" charset="-122"/>
              </a:rPr>
              <a:t>在</a:t>
            </a:r>
            <a:r>
              <a:rPr lang="en-US" altLang="zh-CN" sz="3200" dirty="0">
                <a:latin typeface="楷体" panose="02010609060101010101" pitchFamily="49" charset="-122"/>
                <a:ea typeface="楷体" panose="02010609060101010101" pitchFamily="49" charset="-122"/>
              </a:rPr>
              <a:t>Remix</a:t>
            </a:r>
            <a:r>
              <a:rPr lang="zh-CN" altLang="en-US" sz="3200" dirty="0">
                <a:latin typeface="楷体" panose="02010609060101010101" pitchFamily="49" charset="-122"/>
                <a:ea typeface="楷体" panose="02010609060101010101" pitchFamily="49" charset="-122"/>
              </a:rPr>
              <a:t>上编写积分系统的智能合约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64D0524-E9B2-4CE3-81AB-B7D1862A6E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4113" y="1379200"/>
            <a:ext cx="5952400" cy="4418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8009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3114EB3-290D-43D6-84C6-B4460104925D}"/>
              </a:ext>
            </a:extLst>
          </p:cNvPr>
          <p:cNvSpPr txBox="1"/>
          <p:nvPr/>
        </p:nvSpPr>
        <p:spPr>
          <a:xfrm>
            <a:off x="904672" y="642025"/>
            <a:ext cx="68871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楷体" panose="02010609060101010101" pitchFamily="49" charset="-122"/>
                <a:ea typeface="楷体" panose="02010609060101010101" pitchFamily="49" charset="-122"/>
              </a:rPr>
              <a:t>用控制台工具将合约转换为</a:t>
            </a:r>
            <a:r>
              <a:rPr lang="en-US" altLang="zh-CN" sz="3200" dirty="0">
                <a:latin typeface="楷体" panose="02010609060101010101" pitchFamily="49" charset="-122"/>
                <a:ea typeface="楷体" panose="02010609060101010101" pitchFamily="49" charset="-122"/>
              </a:rPr>
              <a:t>java</a:t>
            </a:r>
            <a:r>
              <a:rPr lang="zh-CN" altLang="en-US" sz="3200" dirty="0">
                <a:latin typeface="楷体" panose="02010609060101010101" pitchFamily="49" charset="-122"/>
                <a:ea typeface="楷体" panose="02010609060101010101" pitchFamily="49" charset="-122"/>
              </a:rPr>
              <a:t>类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E85B570-2D82-4C5B-BF75-713FF1FE9A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672" y="1391479"/>
            <a:ext cx="7971385" cy="493974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C04F2D7-8737-4A24-8D23-B8C48B3FFA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5194" y="2623570"/>
            <a:ext cx="6040923" cy="3707657"/>
          </a:xfrm>
          <a:prstGeom prst="rect">
            <a:avLst/>
          </a:prstGeom>
        </p:spPr>
      </p:pic>
      <p:sp>
        <p:nvSpPr>
          <p:cNvPr id="7" name="箭头: 右 6">
            <a:extLst>
              <a:ext uri="{FF2B5EF4-FFF2-40B4-BE49-F238E27FC236}">
                <a16:creationId xmlns:a16="http://schemas.microsoft.com/office/drawing/2014/main" id="{F54F01D6-D548-48F0-91BB-11C4AC8A23AD}"/>
              </a:ext>
            </a:extLst>
          </p:cNvPr>
          <p:cNvSpPr/>
          <p:nvPr/>
        </p:nvSpPr>
        <p:spPr>
          <a:xfrm rot="4033163">
            <a:off x="7898748" y="1809096"/>
            <a:ext cx="824661" cy="626165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73772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3114EB3-290D-43D6-84C6-B4460104925D}"/>
              </a:ext>
            </a:extLst>
          </p:cNvPr>
          <p:cNvSpPr txBox="1"/>
          <p:nvPr/>
        </p:nvSpPr>
        <p:spPr>
          <a:xfrm>
            <a:off x="904672" y="642025"/>
            <a:ext cx="68871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楷体" panose="02010609060101010101" pitchFamily="49" charset="-122"/>
                <a:ea typeface="楷体" panose="02010609060101010101" pitchFamily="49" charset="-122"/>
              </a:rPr>
              <a:t>生成账户地址、公钥、私钥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FDE921C-BFC6-418D-AE8E-21B7AF4C5D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565" y="1393798"/>
            <a:ext cx="8641080" cy="184404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A4BD8F57-2EF0-46D2-A81C-4129B72B0FA9}"/>
              </a:ext>
            </a:extLst>
          </p:cNvPr>
          <p:cNvSpPr txBox="1"/>
          <p:nvPr/>
        </p:nvSpPr>
        <p:spPr>
          <a:xfrm>
            <a:off x="904671" y="3620163"/>
            <a:ext cx="68871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楷体" panose="02010609060101010101" pitchFamily="49" charset="-122"/>
                <a:ea typeface="楷体" panose="02010609060101010101" pitchFamily="49" charset="-122"/>
              </a:rPr>
              <a:t>修改配置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11686FDA-230B-4F07-9C4E-4043DF27CD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1814" y="4094921"/>
            <a:ext cx="4858896" cy="2425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8398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3114EB3-290D-43D6-84C6-B4460104925D}"/>
              </a:ext>
            </a:extLst>
          </p:cNvPr>
          <p:cNvSpPr txBox="1"/>
          <p:nvPr/>
        </p:nvSpPr>
        <p:spPr>
          <a:xfrm>
            <a:off x="904672" y="642025"/>
            <a:ext cx="965068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楷体" panose="02010609060101010101" pitchFamily="49" charset="-122"/>
                <a:ea typeface="楷体" panose="02010609060101010101" pitchFamily="49" charset="-122"/>
              </a:rPr>
              <a:t>下载</a:t>
            </a:r>
            <a:r>
              <a:rPr lang="en-US" altLang="zh-CN" sz="3200" dirty="0">
                <a:latin typeface="楷体" panose="02010609060101010101" pitchFamily="49" charset="-122"/>
                <a:ea typeface="楷体" panose="02010609060101010101" pitchFamily="49" charset="-122"/>
              </a:rPr>
              <a:t>spring-boot-starter</a:t>
            </a:r>
            <a:r>
              <a:rPr lang="zh-CN" altLang="en-US" sz="3200" dirty="0">
                <a:latin typeface="楷体" panose="02010609060101010101" pitchFamily="49" charset="-122"/>
                <a:ea typeface="楷体" panose="02010609060101010101" pitchFamily="49" charset="-122"/>
              </a:rPr>
              <a:t>项目，并导入</a:t>
            </a:r>
            <a:r>
              <a:rPr lang="en-US" altLang="zh-CN" sz="3200" dirty="0">
                <a:latin typeface="楷体" panose="02010609060101010101" pitchFamily="49" charset="-122"/>
                <a:ea typeface="楷体" panose="02010609060101010101" pitchFamily="49" charset="-122"/>
              </a:rPr>
              <a:t>idea</a:t>
            </a:r>
            <a:r>
              <a:rPr lang="zh-CN" altLang="en-US" sz="3200" dirty="0">
                <a:latin typeface="楷体" panose="02010609060101010101" pitchFamily="49" charset="-122"/>
                <a:ea typeface="楷体" panose="02010609060101010101" pitchFamily="49" charset="-122"/>
              </a:rPr>
              <a:t>，将合约类放进项目并封装为</a:t>
            </a:r>
            <a:r>
              <a:rPr lang="en-US" altLang="zh-CN" sz="3200" dirty="0" err="1">
                <a:latin typeface="楷体" panose="02010609060101010101" pitchFamily="49" charset="-122"/>
                <a:ea typeface="楷体" panose="02010609060101010101" pitchFamily="49" charset="-122"/>
              </a:rPr>
              <a:t>LAGCreditService</a:t>
            </a:r>
            <a:r>
              <a:rPr lang="zh-CN" altLang="en-US" sz="3200" dirty="0">
                <a:latin typeface="楷体" panose="02010609060101010101" pitchFamily="49" charset="-122"/>
                <a:ea typeface="楷体" panose="02010609060101010101" pitchFamily="49" charset="-122"/>
              </a:rPr>
              <a:t>类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9B26A74-A543-43B8-A254-F7CD970A21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6909" y="1798756"/>
            <a:ext cx="5186209" cy="4744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4685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236</TotalTime>
  <Words>297</Words>
  <Application>Microsoft Office PowerPoint</Application>
  <PresentationFormat>宽屏</PresentationFormat>
  <Paragraphs>44</Paragraphs>
  <Slides>21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27" baseType="lpstr">
      <vt:lpstr>等线</vt:lpstr>
      <vt:lpstr>等线 Light</vt:lpstr>
      <vt:lpstr>楷体</vt:lpstr>
      <vt:lpstr>Arial</vt:lpstr>
      <vt:lpstr>Impact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359749340@qq.com</dc:creator>
  <cp:lastModifiedBy>359749340@qq.com</cp:lastModifiedBy>
  <cp:revision>65</cp:revision>
  <dcterms:created xsi:type="dcterms:W3CDTF">2019-06-24T03:36:48Z</dcterms:created>
  <dcterms:modified xsi:type="dcterms:W3CDTF">2019-06-24T12:49:32Z</dcterms:modified>
</cp:coreProperties>
</file>